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7775575" cy="10907713"/>
  <p:notesSz cx="6858000" cy="9945688"/>
  <p:defaultTextStyle>
    <a:defPPr>
      <a:defRPr lang="ja-JP"/>
    </a:defPPr>
    <a:lvl1pPr marL="0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1pPr>
    <a:lvl2pPr marL="508568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2pPr>
    <a:lvl3pPr marL="1017133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3pPr>
    <a:lvl4pPr marL="1525703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4pPr>
    <a:lvl5pPr marL="2034270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5pPr>
    <a:lvl6pPr marL="2542835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6pPr>
    <a:lvl7pPr marL="3051404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7pPr>
    <a:lvl8pPr marL="3559970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8pPr>
    <a:lvl9pPr marL="4068535" algn="l" defTabSz="1017133" rtl="0" eaLnBrk="1" latinLnBrk="0" hangingPunct="1">
      <a:defRPr kumimoji="1" sz="20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6" userDrawn="1">
          <p15:clr>
            <a:srgbClr val="A4A3A4"/>
          </p15:clr>
        </p15:guide>
        <p15:guide id="2" pos="244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CB89"/>
    <a:srgbClr val="FFFFAF"/>
    <a:srgbClr val="6F97C7"/>
    <a:srgbClr val="00DC56"/>
    <a:srgbClr val="D4A101"/>
    <a:srgbClr val="693905"/>
    <a:srgbClr val="2E89D7"/>
    <a:srgbClr val="369FF6"/>
    <a:srgbClr val="F3E6F0"/>
    <a:srgbClr val="726E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0" autoAdjust="0"/>
    <p:restoredTop sz="86391" autoAdjust="0"/>
  </p:normalViewPr>
  <p:slideViewPr>
    <p:cSldViewPr snapToGrid="0">
      <p:cViewPr>
        <p:scale>
          <a:sx n="70" d="100"/>
          <a:sy n="70" d="100"/>
        </p:scale>
        <p:origin x="1716" y="78"/>
      </p:cViewPr>
      <p:guideLst>
        <p:guide orient="horz" pos="3436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96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335" cy="497922"/>
          </a:xfrm>
          <a:prstGeom prst="rect">
            <a:avLst/>
          </a:prstGeom>
        </p:spPr>
        <p:txBody>
          <a:bodyPr vert="horz" lIns="91885" tIns="45941" rIns="91885" bIns="459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064" y="0"/>
            <a:ext cx="2972335" cy="497922"/>
          </a:xfrm>
          <a:prstGeom prst="rect">
            <a:avLst/>
          </a:prstGeom>
        </p:spPr>
        <p:txBody>
          <a:bodyPr vert="horz" lIns="91885" tIns="45941" rIns="91885" bIns="45941" rtlCol="0"/>
          <a:lstStyle>
            <a:lvl1pPr algn="r">
              <a:defRPr sz="1200"/>
            </a:lvl1pPr>
          </a:lstStyle>
          <a:p>
            <a:fld id="{D9A6E9FE-BD43-CD44-9FB6-B38B660EC85A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7768"/>
            <a:ext cx="2972335" cy="497921"/>
          </a:xfrm>
          <a:prstGeom prst="rect">
            <a:avLst/>
          </a:prstGeom>
        </p:spPr>
        <p:txBody>
          <a:bodyPr vert="horz" lIns="91885" tIns="45941" rIns="91885" bIns="459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064" y="9447768"/>
            <a:ext cx="2972335" cy="497921"/>
          </a:xfrm>
          <a:prstGeom prst="rect">
            <a:avLst/>
          </a:prstGeom>
        </p:spPr>
        <p:txBody>
          <a:bodyPr vert="horz" lIns="91885" tIns="45941" rIns="91885" bIns="45941" rtlCol="0" anchor="b"/>
          <a:lstStyle>
            <a:lvl1pPr algn="r">
              <a:defRPr sz="1200"/>
            </a:lvl1pPr>
          </a:lstStyle>
          <a:p>
            <a:fld id="{57729BBB-EB77-EC47-B3DB-B1117DE3E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469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71799" cy="499011"/>
          </a:xfrm>
          <a:prstGeom prst="rect">
            <a:avLst/>
          </a:prstGeom>
        </p:spPr>
        <p:txBody>
          <a:bodyPr vert="horz" lIns="91876" tIns="45936" rIns="91876" bIns="4593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8" y="3"/>
            <a:ext cx="2971799" cy="499011"/>
          </a:xfrm>
          <a:prstGeom prst="rect">
            <a:avLst/>
          </a:prstGeom>
        </p:spPr>
        <p:txBody>
          <a:bodyPr vert="horz" lIns="91876" tIns="45936" rIns="91876" bIns="45936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2023/2/24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2025" y="1241425"/>
            <a:ext cx="2393950" cy="3359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6" tIns="45936" rIns="91876" bIns="4593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65"/>
            <a:ext cx="5486400" cy="3916115"/>
          </a:xfrm>
          <a:prstGeom prst="rect">
            <a:avLst/>
          </a:prstGeom>
        </p:spPr>
        <p:txBody>
          <a:bodyPr vert="horz" lIns="91876" tIns="45936" rIns="91876" bIns="4593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6681"/>
            <a:ext cx="2971799" cy="499010"/>
          </a:xfrm>
          <a:prstGeom prst="rect">
            <a:avLst/>
          </a:prstGeom>
        </p:spPr>
        <p:txBody>
          <a:bodyPr vert="horz" lIns="91876" tIns="45936" rIns="91876" bIns="4593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8" y="9446681"/>
            <a:ext cx="2971799" cy="499010"/>
          </a:xfrm>
          <a:prstGeom prst="rect">
            <a:avLst/>
          </a:prstGeom>
        </p:spPr>
        <p:txBody>
          <a:bodyPr vert="horz" lIns="91876" tIns="45936" rIns="91876" bIns="45936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8568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7133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5703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4270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2835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1404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59970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68535" algn="l" defTabSz="1017133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777642" rtl="0" eaLnBrk="1" latinLnBrk="0" hangingPunct="1">
        <a:lnSpc>
          <a:spcPct val="90000"/>
        </a:lnSpc>
        <a:spcBef>
          <a:spcPct val="0"/>
        </a:spcBef>
        <a:buNone/>
        <a:defRPr kumimoji="1" sz="37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13" indent="-194413" algn="l" defTabSz="777642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kumimoji="1" sz="2382" kern="1200">
          <a:solidFill>
            <a:schemeClr val="tx1"/>
          </a:solidFill>
          <a:latin typeface="+mn-lt"/>
          <a:ea typeface="+mn-ea"/>
          <a:cs typeface="+mn-cs"/>
        </a:defRPr>
      </a:lvl1pPr>
      <a:lvl2pPr marL="583229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2042" kern="1200">
          <a:solidFill>
            <a:schemeClr val="tx1"/>
          </a:solidFill>
          <a:latin typeface="+mn-lt"/>
          <a:ea typeface="+mn-ea"/>
          <a:cs typeface="+mn-cs"/>
        </a:defRPr>
      </a:lvl2pPr>
      <a:lvl3pPr marL="972051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870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4pPr>
      <a:lvl5pPr marL="1749693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5pPr>
      <a:lvl6pPr marL="2138512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6pPr>
      <a:lvl7pPr marL="2527333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7pPr>
      <a:lvl8pPr marL="2916153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8pPr>
      <a:lvl9pPr marL="3304974" indent="-194413" algn="l" defTabSz="777642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1pPr>
      <a:lvl2pPr marL="388820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2pPr>
      <a:lvl3pPr marL="777642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3pPr>
      <a:lvl4pPr marL="1166460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4pPr>
      <a:lvl5pPr marL="1555281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5pPr>
      <a:lvl6pPr marL="1944101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6pPr>
      <a:lvl7pPr marL="2332923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7pPr>
      <a:lvl8pPr marL="2721744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8pPr>
      <a:lvl9pPr marL="3110563" algn="l" defTabSz="777642" rtl="0" eaLnBrk="1" latinLnBrk="0" hangingPunct="1">
        <a:defRPr kumimoji="1" sz="15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図 2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70381"/>
            <a:ext cx="7775575" cy="10907713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163558" y="3567438"/>
            <a:ext cx="7495884" cy="5483512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/>
              <a:t>　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4498" y="489349"/>
            <a:ext cx="3546779" cy="831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4803" b="1" dirty="0">
                <a:solidFill>
                  <a:schemeClr val="accent1">
                    <a:lumMod val="75000"/>
                  </a:schemeClr>
                </a:solidFill>
                <a:effectLst>
                  <a:glow rad="165100">
                    <a:schemeClr val="bg1"/>
                  </a:glow>
                </a:effectLst>
              </a:rPr>
              <a:t>中延ことぶき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0" y="9108713"/>
            <a:ext cx="7775575" cy="1834219"/>
          </a:xfrm>
          <a:prstGeom prst="rect">
            <a:avLst/>
          </a:prstGeom>
          <a:solidFill>
            <a:srgbClr val="6F97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rgbClr val="6F97C7"/>
                </a:solidFill>
              </a:rPr>
              <a:t>　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4499" y="3527296"/>
            <a:ext cx="7200584" cy="2431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rgbClr val="FF0000"/>
                </a:solidFill>
              </a:rPr>
              <a:t>給与</a:t>
            </a:r>
            <a:r>
              <a:rPr lang="en-US" altLang="ja-JP" sz="2400" b="1" dirty="0">
                <a:solidFill>
                  <a:srgbClr val="FF0000"/>
                </a:solidFill>
              </a:rPr>
              <a:t> </a:t>
            </a:r>
            <a:r>
              <a:rPr lang="ja-JP" altLang="en-US" sz="2400" b="1" dirty="0">
                <a:solidFill>
                  <a:srgbClr val="FF0000"/>
                </a:solidFill>
              </a:rPr>
              <a:t>：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 【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柔道整復師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】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   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240,000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円～</a:t>
            </a:r>
            <a:endParaRPr lang="en-US" altLang="ja-JP" sz="2400" b="1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　　　　 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【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鍼灸師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】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   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235,000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円～</a:t>
            </a:r>
            <a:endParaRPr lang="en-US" altLang="ja-JP" sz="2400" b="1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　　　   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【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アルバイト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】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   有資格者　時給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1270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円～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1590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円</a:t>
            </a:r>
            <a:endParaRPr lang="en-US" altLang="ja-JP" sz="2400" b="1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　　　　　　　　　　　　　 柔・鍼学生</a:t>
            </a:r>
            <a:r>
              <a:rPr lang="en-US" altLang="ja-JP" sz="2400" b="1" dirty="0">
                <a:solidFill>
                  <a:srgbClr val="FF0000"/>
                </a:solidFill>
              </a:rPr>
              <a:t>  </a:t>
            </a:r>
            <a:r>
              <a:rPr lang="ja-JP" altLang="en-US" sz="2400" b="1" dirty="0">
                <a:solidFill>
                  <a:srgbClr val="FF0000"/>
                </a:solidFill>
              </a:rPr>
              <a:t>時給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1100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円～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1300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円</a:t>
            </a:r>
            <a:endParaRPr lang="en-US" altLang="ja-JP" sz="2400" b="1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　　　　　　　　　　　　　　　 受付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　　  </a:t>
            </a:r>
            <a:r>
              <a:rPr lang="ja-JP" altLang="en-US" sz="2400" b="1" dirty="0">
                <a:solidFill>
                  <a:srgbClr val="FF0000"/>
                </a:solidFill>
              </a:rPr>
              <a:t>時給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1075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円～</a:t>
            </a:r>
            <a:endParaRPr lang="en-US" altLang="ja-JP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ja-JP" sz="1599" dirty="0"/>
              <a:t>※</a:t>
            </a:r>
            <a:r>
              <a:rPr lang="ja-JP" altLang="en-US" sz="1599" dirty="0"/>
              <a:t>土曜出勤可能な方大歓迎　　　</a:t>
            </a:r>
            <a:r>
              <a:rPr lang="en-US" altLang="ja-JP" sz="1599" dirty="0"/>
              <a:t>※</a:t>
            </a:r>
            <a:r>
              <a:rPr lang="ja-JP" altLang="en-US" sz="1599" dirty="0"/>
              <a:t>平日午後３時から働ける方歓迎</a:t>
            </a:r>
            <a:endParaRPr lang="en-US" altLang="ja-JP" sz="1599" dirty="0"/>
          </a:p>
          <a:p>
            <a:r>
              <a:rPr lang="ja-JP" altLang="en-US" sz="15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ja-JP" altLang="en-US" sz="1599" b="1" dirty="0">
              <a:solidFill>
                <a:srgbClr val="FFC000"/>
              </a:solidFill>
              <a:latin typeface="+mn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50283" y="5603304"/>
            <a:ext cx="7305785" cy="584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599" dirty="0"/>
              <a:t>※</a:t>
            </a:r>
            <a:r>
              <a:rPr lang="ja-JP" altLang="en-US" sz="1599" dirty="0"/>
              <a:t>随時昇給あり　　　　</a:t>
            </a:r>
            <a:r>
              <a:rPr lang="en-US" altLang="ja-JP" sz="1599" dirty="0"/>
              <a:t>※</a:t>
            </a:r>
            <a:r>
              <a:rPr lang="ja-JP" altLang="en-US" sz="1599" dirty="0"/>
              <a:t>制服貸与　　　　</a:t>
            </a:r>
            <a:r>
              <a:rPr lang="en-US" altLang="ja-JP" sz="1599" dirty="0"/>
              <a:t>※</a:t>
            </a:r>
            <a:r>
              <a:rPr lang="ja-JP" altLang="en-US" sz="1599" dirty="0"/>
              <a:t>交通費支給（上限２万</a:t>
            </a:r>
            <a:r>
              <a:rPr lang="en-US" altLang="ja-JP" sz="1599" dirty="0"/>
              <a:t>/</a:t>
            </a:r>
            <a:r>
              <a:rPr lang="ja-JP" altLang="en-US" sz="1599" dirty="0"/>
              <a:t>月）</a:t>
            </a:r>
            <a:endParaRPr lang="en-US" altLang="ja-JP" sz="1599" dirty="0"/>
          </a:p>
          <a:p>
            <a:endParaRPr lang="en-US" altLang="ja-JP" sz="1599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809130" y="5874902"/>
            <a:ext cx="2459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rgbClr val="FFC000"/>
                </a:solidFill>
              </a:rPr>
              <a:t>　　仕事</a:t>
            </a:r>
            <a:r>
              <a:rPr lang="en-US" altLang="ja-JP" sz="1600" b="1" dirty="0">
                <a:solidFill>
                  <a:srgbClr val="FFC000"/>
                </a:solidFill>
              </a:rPr>
              <a:t> : </a:t>
            </a:r>
            <a:r>
              <a:rPr lang="ja-JP" altLang="en-US" sz="1600" dirty="0"/>
              <a:t>整骨院業務全般</a:t>
            </a:r>
            <a:endParaRPr lang="en-US" altLang="ja-JP" sz="1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089959" y="6108526"/>
            <a:ext cx="4584111" cy="3003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599" b="1" dirty="0">
                <a:solidFill>
                  <a:srgbClr val="FFC000"/>
                </a:solidFill>
              </a:rPr>
              <a:t>資格</a:t>
            </a:r>
            <a:r>
              <a:rPr lang="en-US" altLang="ja-JP" sz="1599" b="1" dirty="0">
                <a:solidFill>
                  <a:srgbClr val="FFC000"/>
                </a:solidFill>
              </a:rPr>
              <a:t> : </a:t>
            </a:r>
            <a:r>
              <a:rPr lang="ja-JP" altLang="en-US" sz="1599" dirty="0"/>
              <a:t>有資格者優遇（未経験</a:t>
            </a:r>
            <a:r>
              <a:rPr lang="en-US" altLang="ja-JP" sz="1599" dirty="0"/>
              <a:t>OK!!</a:t>
            </a:r>
            <a:r>
              <a:rPr lang="ja-JP" altLang="en-US" sz="1599" dirty="0"/>
              <a:t>）</a:t>
            </a:r>
            <a:endParaRPr lang="en-US" altLang="ja-JP" sz="1599" dirty="0"/>
          </a:p>
          <a:p>
            <a:pPr>
              <a:lnSpc>
                <a:spcPct val="150000"/>
              </a:lnSpc>
            </a:pPr>
            <a:r>
              <a:rPr lang="ja-JP" altLang="en-US" sz="1599" b="1" dirty="0">
                <a:solidFill>
                  <a:srgbClr val="FFC000"/>
                </a:solidFill>
              </a:rPr>
              <a:t>時間</a:t>
            </a:r>
            <a:r>
              <a:rPr lang="en-US" altLang="ja-JP" sz="1599" b="1" dirty="0">
                <a:solidFill>
                  <a:srgbClr val="FFC000"/>
                </a:solidFill>
              </a:rPr>
              <a:t> : </a:t>
            </a:r>
            <a:r>
              <a:rPr lang="ja-JP" altLang="en-US" sz="1599" dirty="0"/>
              <a:t>平日</a:t>
            </a:r>
            <a:r>
              <a:rPr lang="en-US" altLang="ja-JP" sz="1599" dirty="0"/>
              <a:t>9:00 〜 19:00</a:t>
            </a:r>
            <a:r>
              <a:rPr lang="ja-JP" altLang="en-US" sz="1599" dirty="0"/>
              <a:t>（休憩</a:t>
            </a:r>
            <a:r>
              <a:rPr lang="en-US" altLang="ja-JP" sz="1599" dirty="0"/>
              <a:t>12</a:t>
            </a:r>
            <a:r>
              <a:rPr lang="ja-JP" altLang="en-US" sz="1599" dirty="0"/>
              <a:t>：</a:t>
            </a:r>
            <a:r>
              <a:rPr lang="en-US" altLang="ja-JP" sz="1599" dirty="0"/>
              <a:t>15</a:t>
            </a:r>
            <a:r>
              <a:rPr lang="ja-JP" altLang="en-US" sz="1599" dirty="0"/>
              <a:t>～</a:t>
            </a:r>
            <a:r>
              <a:rPr lang="en-US" altLang="ja-JP" sz="1599" dirty="0"/>
              <a:t>15</a:t>
            </a:r>
            <a:r>
              <a:rPr lang="ja-JP" altLang="en-US" sz="1599" dirty="0"/>
              <a:t>：</a:t>
            </a:r>
            <a:r>
              <a:rPr lang="en-US" altLang="ja-JP" sz="1599" dirty="0"/>
              <a:t>00</a:t>
            </a:r>
            <a:r>
              <a:rPr lang="ja-JP" altLang="en-US" sz="1599" dirty="0"/>
              <a:t>）　</a:t>
            </a:r>
            <a:endParaRPr lang="en-US" altLang="ja-JP" sz="1599" dirty="0"/>
          </a:p>
          <a:p>
            <a:pPr>
              <a:lnSpc>
                <a:spcPct val="150000"/>
              </a:lnSpc>
            </a:pPr>
            <a:r>
              <a:rPr lang="ja-JP" altLang="en-US" sz="15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　　　</a:t>
            </a:r>
            <a:r>
              <a:rPr lang="ja-JP" altLang="en-US" sz="1599" dirty="0"/>
              <a:t>土曜 </a:t>
            </a:r>
            <a:r>
              <a:rPr lang="en-US" altLang="ja-JP" sz="1599" dirty="0"/>
              <a:t>9:00 〜 15:30</a:t>
            </a:r>
            <a:r>
              <a:rPr lang="ja-JP" altLang="en-US" sz="1599" dirty="0"/>
              <a:t>　</a:t>
            </a:r>
            <a:endParaRPr lang="en-US" altLang="ja-JP" sz="1599" dirty="0"/>
          </a:p>
          <a:p>
            <a:pPr>
              <a:lnSpc>
                <a:spcPct val="150000"/>
              </a:lnSpc>
            </a:pPr>
            <a:r>
              <a:rPr lang="ja-JP" altLang="en-US" sz="1599" dirty="0"/>
              <a:t>　　　　（アルバイト）平日</a:t>
            </a:r>
            <a:r>
              <a:rPr lang="en-US" altLang="ja-JP" sz="1599" dirty="0"/>
              <a:t>15</a:t>
            </a:r>
            <a:r>
              <a:rPr lang="ja-JP" altLang="en-US" sz="1599" dirty="0"/>
              <a:t>：</a:t>
            </a:r>
            <a:r>
              <a:rPr lang="en-US" altLang="ja-JP" sz="1599" dirty="0"/>
              <a:t>00</a:t>
            </a:r>
            <a:r>
              <a:rPr lang="ja-JP" altLang="en-US" sz="1599" dirty="0"/>
              <a:t>～</a:t>
            </a:r>
            <a:r>
              <a:rPr lang="en-US" altLang="ja-JP" sz="1599" dirty="0"/>
              <a:t>19</a:t>
            </a:r>
            <a:r>
              <a:rPr lang="ja-JP" altLang="en-US" sz="1599" dirty="0"/>
              <a:t>：</a:t>
            </a:r>
            <a:r>
              <a:rPr lang="en-US" altLang="ja-JP" sz="1599" dirty="0"/>
              <a:t>00</a:t>
            </a:r>
          </a:p>
          <a:p>
            <a:pPr>
              <a:lnSpc>
                <a:spcPct val="150000"/>
              </a:lnSpc>
            </a:pPr>
            <a:r>
              <a:rPr lang="ja-JP" altLang="en-US" sz="1599" dirty="0"/>
              <a:t>　　　　　　　　　　　　土曜 </a:t>
            </a:r>
            <a:r>
              <a:rPr lang="en-US" altLang="ja-JP" sz="1599" dirty="0"/>
              <a:t>9</a:t>
            </a:r>
            <a:r>
              <a:rPr lang="ja-JP" altLang="en-US" sz="1599" dirty="0"/>
              <a:t>：</a:t>
            </a:r>
            <a:r>
              <a:rPr lang="en-US" altLang="ja-JP" sz="1599" dirty="0"/>
              <a:t>00</a:t>
            </a:r>
            <a:r>
              <a:rPr lang="ja-JP" altLang="en-US" sz="1599" dirty="0"/>
              <a:t>～</a:t>
            </a:r>
            <a:r>
              <a:rPr lang="en-US" altLang="ja-JP" sz="1599" dirty="0"/>
              <a:t>15</a:t>
            </a:r>
            <a:r>
              <a:rPr lang="ja-JP" altLang="en-US" sz="1599" dirty="0"/>
              <a:t>：</a:t>
            </a:r>
            <a:r>
              <a:rPr lang="en-US" altLang="ja-JP" sz="1599" dirty="0"/>
              <a:t>00</a:t>
            </a:r>
          </a:p>
          <a:p>
            <a:pPr>
              <a:lnSpc>
                <a:spcPct val="150000"/>
              </a:lnSpc>
            </a:pPr>
            <a:r>
              <a:rPr lang="ja-JP" altLang="en-US" sz="1599" b="1" dirty="0">
                <a:solidFill>
                  <a:srgbClr val="FFC000"/>
                </a:solidFill>
              </a:rPr>
              <a:t>休日 </a:t>
            </a:r>
            <a:r>
              <a:rPr lang="en-US" altLang="ja-JP" sz="1599" b="1" dirty="0">
                <a:solidFill>
                  <a:srgbClr val="FFC000"/>
                </a:solidFill>
              </a:rPr>
              <a:t>: </a:t>
            </a:r>
            <a:r>
              <a:rPr lang="ja-JP" altLang="en-US" sz="1599" dirty="0"/>
              <a:t>日曜・祝日定休　　夏季・冬季休暇</a:t>
            </a:r>
            <a:endParaRPr lang="en-US" altLang="ja-JP" sz="1599" dirty="0"/>
          </a:p>
          <a:p>
            <a:pPr>
              <a:lnSpc>
                <a:spcPct val="150000"/>
              </a:lnSpc>
            </a:pPr>
            <a:r>
              <a:rPr lang="ja-JP" altLang="en-US" sz="1599" b="1" dirty="0">
                <a:solidFill>
                  <a:srgbClr val="FFC000"/>
                </a:solidFill>
              </a:rPr>
              <a:t>待遇</a:t>
            </a:r>
            <a:r>
              <a:rPr lang="en-US" altLang="ja-JP" sz="1599" b="1" dirty="0">
                <a:solidFill>
                  <a:srgbClr val="FFC000"/>
                </a:solidFill>
              </a:rPr>
              <a:t> : </a:t>
            </a:r>
            <a:r>
              <a:rPr lang="ja-JP" altLang="en-US" sz="1599" dirty="0"/>
              <a:t>昇給あり</a:t>
            </a:r>
            <a:r>
              <a:rPr lang="en-US" altLang="ja-JP" sz="1599" dirty="0"/>
              <a:t>/</a:t>
            </a:r>
            <a:r>
              <a:rPr lang="ja-JP" altLang="en-US" sz="1599" dirty="0"/>
              <a:t>交通費支給</a:t>
            </a:r>
            <a:r>
              <a:rPr lang="en-US" altLang="ja-JP" sz="1599" dirty="0"/>
              <a:t>/</a:t>
            </a:r>
            <a:r>
              <a:rPr lang="ja-JP" altLang="en-US" sz="1599" dirty="0"/>
              <a:t>制服貸与</a:t>
            </a:r>
            <a:endParaRPr lang="en-US" altLang="ja-JP" sz="1599" dirty="0"/>
          </a:p>
          <a:p>
            <a:pPr>
              <a:lnSpc>
                <a:spcPct val="150000"/>
              </a:lnSpc>
            </a:pPr>
            <a:r>
              <a:rPr lang="ja-JP" altLang="en-US" sz="1599" b="1" dirty="0">
                <a:solidFill>
                  <a:srgbClr val="FFC000"/>
                </a:solidFill>
              </a:rPr>
              <a:t>応募</a:t>
            </a:r>
            <a:r>
              <a:rPr lang="en-US" altLang="ja-JP" sz="1599" b="1" dirty="0">
                <a:solidFill>
                  <a:srgbClr val="FFC000"/>
                </a:solidFill>
              </a:rPr>
              <a:t> : </a:t>
            </a:r>
            <a:r>
              <a:rPr lang="ja-JP" altLang="en-US" sz="1599" dirty="0"/>
              <a:t>まずはお気軽にお電話ください。</a:t>
            </a:r>
            <a:endParaRPr lang="en-US" altLang="ja-JP" sz="1599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70577" y="9073444"/>
            <a:ext cx="7224506" cy="585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3" b="1" dirty="0">
                <a:solidFill>
                  <a:schemeClr val="bg1"/>
                </a:solidFill>
              </a:rPr>
              <a:t>中延ことぶき鍼灸整骨院　</a:t>
            </a:r>
            <a:r>
              <a:rPr lang="ja-JP" altLang="en-US" sz="2400" b="1" dirty="0">
                <a:solidFill>
                  <a:schemeClr val="bg1"/>
                </a:solidFill>
              </a:rPr>
              <a:t>メディケアドラッグ</a:t>
            </a:r>
            <a:endParaRPr lang="en-US" altLang="ja-JP" sz="2400" b="1" dirty="0">
              <a:solidFill>
                <a:schemeClr val="bg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28902" y="9506034"/>
            <a:ext cx="5885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rgbClr val="FFFF00"/>
                </a:solidFill>
              </a:rPr>
              <a:t>☎</a:t>
            </a:r>
            <a:r>
              <a:rPr lang="en-US" altLang="ja-JP" sz="3600" b="1" dirty="0">
                <a:solidFill>
                  <a:srgbClr val="FFFF00"/>
                </a:solidFill>
              </a:rPr>
              <a:t> 03-3787-0101</a:t>
            </a:r>
            <a:r>
              <a:rPr lang="ja-JP" altLang="en-US" sz="3600" b="1" dirty="0">
                <a:solidFill>
                  <a:srgbClr val="FFFF00"/>
                </a:solidFill>
              </a:rPr>
              <a:t>　　</a:t>
            </a:r>
            <a:r>
              <a:rPr lang="ja-JP" altLang="en-US" sz="2800" b="1" dirty="0">
                <a:solidFill>
                  <a:srgbClr val="FFFF00"/>
                </a:solidFill>
              </a:rPr>
              <a:t>岡前まで</a:t>
            </a:r>
            <a:endParaRPr lang="en-US" altLang="ja-JP" sz="2800" b="1" dirty="0">
              <a:solidFill>
                <a:srgbClr val="FFFF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96314" y="419263"/>
            <a:ext cx="3636864" cy="923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5401" b="1" dirty="0">
                <a:solidFill>
                  <a:schemeClr val="accent1">
                    <a:lumMod val="75000"/>
                  </a:schemeClr>
                </a:solidFill>
                <a:effectLst>
                  <a:glow rad="165100">
                    <a:schemeClr val="bg1"/>
                  </a:glow>
                </a:effectLst>
              </a:rPr>
              <a:t>鍼灸整骨院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80492" y="1304225"/>
            <a:ext cx="2385375" cy="97450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tx1"/>
                </a:solidFill>
              </a:rPr>
              <a:t>柔整師・鍼灸師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2809130" y="1304224"/>
            <a:ext cx="4785953" cy="97451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>
                <a:solidFill>
                  <a:schemeClr val="tx1"/>
                </a:solidFill>
              </a:rPr>
              <a:t>【</a:t>
            </a:r>
            <a:r>
              <a:rPr lang="ja-JP" altLang="en-US" sz="2400" b="1" dirty="0">
                <a:solidFill>
                  <a:schemeClr val="tx1"/>
                </a:solidFill>
              </a:rPr>
              <a:t>アルバイト</a:t>
            </a:r>
            <a:r>
              <a:rPr lang="en-US" altLang="ja-JP" sz="2400" b="1" dirty="0">
                <a:solidFill>
                  <a:schemeClr val="tx1"/>
                </a:solidFill>
              </a:rPr>
              <a:t>】 </a:t>
            </a:r>
            <a:r>
              <a:rPr lang="ja-JP" altLang="en-US" sz="2400" b="1" dirty="0">
                <a:solidFill>
                  <a:schemeClr val="tx1"/>
                </a:solidFill>
              </a:rPr>
              <a:t>柔整師・鍼灸師・受付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20129" y="2416331"/>
            <a:ext cx="5301451" cy="10773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6401" b="1" dirty="0">
                <a:solidFill>
                  <a:schemeClr val="accent1">
                    <a:lumMod val="75000"/>
                  </a:schemeClr>
                </a:solidFill>
                <a:effectLst>
                  <a:glow rad="165100">
                    <a:schemeClr val="bg1"/>
                  </a:glow>
                </a:effectLst>
              </a:rPr>
              <a:t>スタッフ募集中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-6179296" y="2313925"/>
            <a:ext cx="4452096" cy="1366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28909" y="10238070"/>
            <a:ext cx="73305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>
                <a:solidFill>
                  <a:srgbClr val="FFFF00"/>
                </a:solidFill>
              </a:rPr>
              <a:t>http://www.hone-kotobuki.com/</a:t>
            </a:r>
            <a:r>
              <a:rPr lang="ja-JP" altLang="en-US" sz="2400" b="1" dirty="0">
                <a:solidFill>
                  <a:srgbClr val="FFFF00"/>
                </a:solidFill>
              </a:rPr>
              <a:t>　　　　　　　　　　　　　　</a:t>
            </a:r>
            <a:endParaRPr lang="en-US" altLang="ja-JP" sz="2400" b="1" dirty="0">
              <a:solidFill>
                <a:srgbClr val="FFFF00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 flipH="1" flipV="1">
            <a:off x="10265611" y="4283608"/>
            <a:ext cx="880533" cy="6270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24096" y="10026886"/>
            <a:ext cx="2380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</a:rPr>
              <a:t>受付時間</a:t>
            </a:r>
            <a:r>
              <a:rPr lang="en-US" altLang="ja-JP" sz="1400" b="1" dirty="0">
                <a:solidFill>
                  <a:schemeClr val="bg1"/>
                </a:solidFill>
              </a:rPr>
              <a:t> :</a:t>
            </a:r>
            <a:r>
              <a:rPr lang="ja-JP" altLang="en-US" sz="1400" b="1" dirty="0">
                <a:solidFill>
                  <a:schemeClr val="bg1"/>
                </a:solidFill>
              </a:rPr>
              <a:t>平日</a:t>
            </a:r>
            <a:r>
              <a:rPr lang="en-US" altLang="ja-JP" sz="1400" b="1" dirty="0">
                <a:solidFill>
                  <a:schemeClr val="bg1"/>
                </a:solidFill>
              </a:rPr>
              <a:t> 9:30 </a:t>
            </a:r>
            <a:r>
              <a:rPr lang="mr-IN" altLang="ja-JP" sz="1400" b="1" dirty="0">
                <a:solidFill>
                  <a:schemeClr val="bg1"/>
                </a:solidFill>
              </a:rPr>
              <a:t>–</a:t>
            </a:r>
            <a:r>
              <a:rPr lang="en-US" altLang="ja-JP" sz="1400" b="1" dirty="0">
                <a:solidFill>
                  <a:schemeClr val="bg1"/>
                </a:solidFill>
              </a:rPr>
              <a:t> 12</a:t>
            </a:r>
            <a:r>
              <a:rPr lang="ja-JP" altLang="en-US" sz="1400" b="1" dirty="0">
                <a:solidFill>
                  <a:schemeClr val="bg1"/>
                </a:solidFill>
              </a:rPr>
              <a:t>：</a:t>
            </a:r>
            <a:r>
              <a:rPr lang="en-US" altLang="ja-JP" sz="1400" b="1" dirty="0">
                <a:solidFill>
                  <a:schemeClr val="bg1"/>
                </a:solidFill>
              </a:rPr>
              <a:t>00 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1F3505CD-6E76-4C0E-9664-FD2857F09E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80" y="7434112"/>
            <a:ext cx="2575150" cy="1449088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BCEC9C16-61DD-483C-9654-19ACDB8F8A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5357" y="9658669"/>
            <a:ext cx="1035719" cy="1035719"/>
          </a:xfrm>
          <a:prstGeom prst="rect">
            <a:avLst/>
          </a:prstGeom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1A1CBDE7-58EC-EA4B-F44B-24BC296A521C}"/>
              </a:ext>
            </a:extLst>
          </p:cNvPr>
          <p:cNvSpPr/>
          <p:nvPr/>
        </p:nvSpPr>
        <p:spPr>
          <a:xfrm>
            <a:off x="233980" y="6051695"/>
            <a:ext cx="2545894" cy="129671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rgbClr val="83CB89"/>
                </a:solidFill>
              </a:rPr>
              <a:t>当院は管理登録販売者の社員が在籍しているので、登録販売者の資格取得希望者にはサポートを致します！！</a:t>
            </a:r>
            <a:endParaRPr kumimoji="1" lang="ja-JP" altLang="en-US" sz="1600" b="1" dirty="0">
              <a:solidFill>
                <a:srgbClr val="83CB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755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1.pptx" id="{D8CEF92E-E621-4889-A2C4-D44EA4896D94}" vid="{7BA0B976-7AA0-4750-86DE-53A6EBAC7E7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238</Words>
  <Application>Microsoft Office PowerPoint</Application>
  <PresentationFormat>ユーザー設定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Yu Gothic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2018-01-31T11:05:34Z</dcterms:created>
  <dcterms:modified xsi:type="dcterms:W3CDTF">2023-02-24T02:50:50Z</dcterms:modified>
</cp:coreProperties>
</file>